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66" r:id="rId13"/>
    <p:sldId id="269" r:id="rId14"/>
    <p:sldId id="267" r:id="rId15"/>
    <p:sldId id="270" r:id="rId16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Defining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define a function, you can choose to add in parameters.</a:t>
            </a:r>
          </a:p>
          <a:p>
            <a:r>
              <a:rPr lang="en-US" dirty="0"/>
              <a:t>These parameters will take on the value of the arguments when the function is called.</a:t>
            </a:r>
          </a:p>
          <a:p>
            <a:r>
              <a:rPr lang="en-US" dirty="0"/>
              <a:t>This can be very tricky to understand.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89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Remember, variables are passed into a function call as values.</a:t>
            </a:r>
          </a:p>
          <a:p>
            <a:r>
              <a:rPr lang="en-US" dirty="0"/>
              <a:t>When you manipulate the value of the parameter, you are NOT changing the original variable.</a:t>
            </a:r>
          </a:p>
          <a:p>
            <a:r>
              <a:rPr lang="en-US" dirty="0"/>
              <a:t>That means that the code below prints 5 instead of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10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defining a function, you can make it return a value.</a:t>
            </a:r>
          </a:p>
          <a:p>
            <a:r>
              <a:rPr lang="en-US" dirty="0"/>
              <a:t>Most functions return some kind of value. </a:t>
            </a:r>
          </a:p>
          <a:p>
            <a:r>
              <a:rPr lang="en-US" dirty="0"/>
              <a:t>We make Python return values using the "return" statement.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288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your function returns something, the calling block will change its shape.</a:t>
            </a:r>
          </a:p>
          <a:p>
            <a:r>
              <a:rPr lang="en-US" dirty="0"/>
              <a:t>This connects to the earlier ideas about expressions and statements.</a:t>
            </a:r>
          </a:p>
          <a:p>
            <a:r>
              <a:rPr lang="en-US" dirty="0"/>
              <a:t>When it comes to functions, returning values make functions behave as expressions instead of statements.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01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Return statements can only be placed INSIDE of a function definition.</a:t>
            </a:r>
          </a:p>
          <a:p>
            <a:r>
              <a:rPr lang="en-US" dirty="0" err="1"/>
              <a:t>BlockPy</a:t>
            </a:r>
            <a:r>
              <a:rPr lang="en-US" dirty="0"/>
              <a:t> will fuss at you when you try to do otherwise.</a:t>
            </a:r>
          </a:p>
          <a:p>
            <a:r>
              <a:rPr lang="en-US" dirty="0"/>
              <a:t>It is impossible to have a return outside of a function.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9568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Printing and returning are two *very* different things, although that may seem confusing. </a:t>
            </a:r>
          </a:p>
          <a:p>
            <a:r>
              <a:rPr lang="en-US" dirty="0"/>
              <a:t>Printing is how we write stuff to the console, while returning is used to get data out of functions.</a:t>
            </a:r>
          </a:p>
          <a:p>
            <a:r>
              <a:rPr lang="en-US" dirty="0"/>
              <a:t>When you return a value, you might store it in a variable and use it later or as part of an expression.</a:t>
            </a:r>
          </a:p>
          <a:p>
            <a:r>
              <a:rPr lang="en-US" dirty="0"/>
              <a:t>The print function does not return anything - instead it returns the special value None.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76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create your own functions in Python.</a:t>
            </a:r>
          </a:p>
          <a:p>
            <a:r>
              <a:rPr lang="en-US" dirty="0"/>
              <a:t>In fact, this is one of the most powerful features of programming, the ability to create your own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80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Lets' talk about two major advantages of functions:</a:t>
            </a:r>
          </a:p>
          <a:p>
            <a:r>
              <a:rPr lang="en-US" dirty="0"/>
              <a:t>First, they allow us to reuse code.</a:t>
            </a:r>
          </a:p>
          <a:p>
            <a:r>
              <a:rPr lang="en-US" dirty="0"/>
              <a:t>Second, they allow us to debug a chunk of code in isolation from the rest of the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091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create a new function, you use the "def" keyword, which stands for "define".</a:t>
            </a:r>
          </a:p>
          <a:p>
            <a:r>
              <a:rPr lang="en-US" dirty="0"/>
              <a:t>As you can see, you write "def", the name of the function, an open parentheses, each of the parameters separated by commas, and a colon.</a:t>
            </a:r>
          </a:p>
          <a:p>
            <a:r>
              <a:rPr lang="en-US" dirty="0"/>
              <a:t>This line is called the header.</a:t>
            </a:r>
          </a:p>
          <a:p>
            <a:r>
              <a:rPr lang="en-US" dirty="0"/>
              <a:t>Then, you write each line of the body of the function below, indented 4 characters.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07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call a function, you are executing the code stored in the "Body" of the function.</a:t>
            </a:r>
          </a:p>
          <a:p>
            <a:r>
              <a:rPr lang="en-US" dirty="0"/>
              <a:t>Everything "inside" the body should be indented 4 spaces.</a:t>
            </a:r>
          </a:p>
          <a:p>
            <a:r>
              <a:rPr lang="en-US" dirty="0"/>
              <a:t>In the block version, this is shown visually with the bar on the left.</a:t>
            </a:r>
          </a:p>
          <a:p>
            <a:r>
              <a:rPr lang="en-US" dirty="0"/>
              <a:t>The body can be one or more lines long.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6347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Sometimes, we want to define a function without writing its body just yet.</a:t>
            </a:r>
          </a:p>
          <a:p>
            <a:r>
              <a:rPr lang="en-US" dirty="0"/>
              <a:t>We use a special statement named "pass" to fill in the body until we're ready to write it.</a:t>
            </a:r>
          </a:p>
          <a:p>
            <a:r>
              <a:rPr lang="en-US" dirty="0"/>
              <a:t>Pass is a very special statement: it does absolutely nothing but take up space.</a:t>
            </a:r>
          </a:p>
          <a:p>
            <a:r>
              <a:rPr lang="en-US" dirty="0"/>
              <a:t>If we didn't put the word pass there, Python would crash with a syntax error.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591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number of statements in Python require colons at the end.</a:t>
            </a:r>
          </a:p>
          <a:p>
            <a:r>
              <a:rPr lang="en-US" dirty="0"/>
              <a:t>Functions require colons at the end of the header.</a:t>
            </a:r>
          </a:p>
          <a:p>
            <a:r>
              <a:rPr lang="en-US" dirty="0"/>
              <a:t>One of the most common mistakes people will make is to forget the colon.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109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Naming a function is just like naming a variable.</a:t>
            </a:r>
          </a:p>
          <a:p>
            <a:r>
              <a:rPr lang="en-US" dirty="0"/>
              <a:t>The same rules even apply: you may only use letters, numbers, and underscores, and it cannot start with a number.</a:t>
            </a:r>
          </a:p>
          <a:p>
            <a:r>
              <a:rPr lang="en-US" dirty="0"/>
              <a:t>Choose the name of the function based on what it does at a high level - typically it should be a verb.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13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you've defined a function, you can use it.</a:t>
            </a:r>
          </a:p>
          <a:p>
            <a:r>
              <a:rPr lang="en-US" dirty="0"/>
              <a:t>Again, we combine the name of the function with parentheses.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98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Defining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0DCB801-8A89-4DCA-B49B-A3827AFFFB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9"/>
    </mc:Choice>
    <mc:Fallback xmlns="">
      <p:transition spd="slow" advTm="4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7365-B30B-43D5-8A4F-916B2A5B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6AE90E-0119-4D7C-919F-F8E2FDBE647A}"/>
              </a:ext>
            </a:extLst>
          </p:cNvPr>
          <p:cNvSpPr/>
          <p:nvPr/>
        </p:nvSpPr>
        <p:spPr>
          <a:xfrm>
            <a:off x="1460740" y="2310297"/>
            <a:ext cx="6096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urier New" panose="02070309020205020404" pitchFamily="49" charset="0"/>
              </a:rPr>
              <a:t>add5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a_number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new =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a_number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+ 5</a:t>
            </a:r>
          </a:p>
          <a:p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add5(10)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2D98ACA-6837-4FF2-BB2C-81B6D51EDA7F}"/>
              </a:ext>
            </a:extLst>
          </p:cNvPr>
          <p:cNvSpPr/>
          <p:nvPr/>
        </p:nvSpPr>
        <p:spPr>
          <a:xfrm>
            <a:off x="4692769" y="4372400"/>
            <a:ext cx="3209027" cy="958725"/>
          </a:xfrm>
          <a:prstGeom prst="wedgeRoundRectCallout">
            <a:avLst>
              <a:gd name="adj1" fmla="val -24898"/>
              <a:gd name="adj2" fmla="val -15123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 err="1"/>
              <a:t>a_number</a:t>
            </a:r>
            <a:r>
              <a:rPr lang="en-US" sz="2800" dirty="0"/>
              <a:t> will have the value 10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A55B0F7-CF4C-4FB5-AFA9-40ED3F6271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38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57"/>
    </mc:Choice>
    <mc:Fallback xmlns="">
      <p:transition spd="slow" advTm="15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F5D9-684A-4C85-B946-1B1AE85CA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and Values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070F9E-D8C6-4179-A19E-7FE023B58A72}"/>
              </a:ext>
            </a:extLst>
          </p:cNvPr>
          <p:cNvSpPr/>
          <p:nvPr/>
        </p:nvSpPr>
        <p:spPr>
          <a:xfrm>
            <a:off x="1460740" y="2310297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latin typeface="Courier New" panose="02070309020205020404" pitchFamily="49" charset="0"/>
              </a:rPr>
              <a:t>reset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a_var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a_var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my_num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reset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my_num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my_num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AB5E1E8D-649C-459F-A1C0-7D60E5D7C592}"/>
              </a:ext>
            </a:extLst>
          </p:cNvPr>
          <p:cNvSpPr/>
          <p:nvPr/>
        </p:nvSpPr>
        <p:spPr>
          <a:xfrm>
            <a:off x="6676846" y="2856063"/>
            <a:ext cx="3554082" cy="1198352"/>
          </a:xfrm>
          <a:prstGeom prst="wedgeRoundRectCallout">
            <a:avLst>
              <a:gd name="adj1" fmla="val -99474"/>
              <a:gd name="adj2" fmla="val -3540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This modifies </a:t>
            </a:r>
            <a:r>
              <a:rPr lang="en-US" sz="2800" dirty="0" err="1"/>
              <a:t>a_var</a:t>
            </a:r>
            <a:r>
              <a:rPr lang="en-US" sz="2800" dirty="0"/>
              <a:t>, but not </a:t>
            </a:r>
            <a:r>
              <a:rPr lang="en-US" sz="2800" dirty="0" err="1"/>
              <a:t>my_num</a:t>
            </a:r>
            <a:r>
              <a:rPr lang="en-US" sz="2800" dirty="0"/>
              <a:t>!!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94DFC9C9-4A90-47ED-AF39-64D45FF6146E}"/>
              </a:ext>
            </a:extLst>
          </p:cNvPr>
          <p:cNvSpPr/>
          <p:nvPr/>
        </p:nvSpPr>
        <p:spPr>
          <a:xfrm>
            <a:off x="6676846" y="4810368"/>
            <a:ext cx="3554082" cy="1198352"/>
          </a:xfrm>
          <a:prstGeom prst="wedgeRoundRectCallout">
            <a:avLst>
              <a:gd name="adj1" fmla="val -99474"/>
              <a:gd name="adj2" fmla="val -3540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So this prints 5, not 0!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824029C-1B9B-44FA-9E41-A7DC6F90EC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1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63"/>
    </mc:Choice>
    <mc:Fallback xmlns="">
      <p:transition spd="slow" advTm="22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F783E-1D30-40B1-999A-BA796B05D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19945-E9F0-46BD-8659-5170B6E88DCE}"/>
              </a:ext>
            </a:extLst>
          </p:cNvPr>
          <p:cNvSpPr/>
          <p:nvPr/>
        </p:nvSpPr>
        <p:spPr>
          <a:xfrm>
            <a:off x="2035670" y="2975401"/>
            <a:ext cx="898284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calculate_area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length, width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return 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length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highlight>
                  <a:srgbClr val="FFFFFF"/>
                </a:highlight>
                <a:latin typeface="Courier New" panose="02070309020205020404" pitchFamily="49" charset="0"/>
              </a:rPr>
              <a:t>*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width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8DA1632A-82F6-4A57-807C-AA5ACEE44852}"/>
              </a:ext>
            </a:extLst>
          </p:cNvPr>
          <p:cNvSpPr/>
          <p:nvPr/>
        </p:nvSpPr>
        <p:spPr>
          <a:xfrm>
            <a:off x="2587925" y="4865298"/>
            <a:ext cx="1880558" cy="862642"/>
          </a:xfrm>
          <a:prstGeom prst="wedgeRoundRectCallout">
            <a:avLst>
              <a:gd name="adj1" fmla="val 16160"/>
              <a:gd name="adj2" fmla="val -15321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Return statement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6BD81-01C6-44A3-82D9-8463C99928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6257" y="4989752"/>
            <a:ext cx="5429250" cy="1476375"/>
          </a:xfrm>
          <a:prstGeom prst="rect">
            <a:avLst/>
          </a:prstGeom>
        </p:spPr>
      </p:pic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14E4030C-5424-4204-A4FD-7430F4AF506B}"/>
              </a:ext>
            </a:extLst>
          </p:cNvPr>
          <p:cNvSpPr/>
          <p:nvPr/>
        </p:nvSpPr>
        <p:spPr>
          <a:xfrm>
            <a:off x="2587925" y="4868982"/>
            <a:ext cx="1880558" cy="862642"/>
          </a:xfrm>
          <a:prstGeom prst="wedgeRoundRectCallout">
            <a:avLst>
              <a:gd name="adj1" fmla="val 153775"/>
              <a:gd name="adj2" fmla="val 5278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Return statement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2037300-5F3C-4542-98B0-500191B21A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3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66"/>
    </mc:Choice>
    <mc:Fallback xmlns="">
      <p:transition spd="slow" advTm="16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CBACB-7E52-4310-9C45-2931AC6AB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Returning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3055A-18FA-4360-899D-08DFC2E1FB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1" y="2686499"/>
            <a:ext cx="4991591" cy="29034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F01FFB-84BD-4D93-BE67-200814F672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4591" y="2782108"/>
            <a:ext cx="4883929" cy="298625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5448B95-4087-43E8-BC2C-355D08BB47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2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C486-1B43-4DB0-9723-688EEEB14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Returns Go in 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426815-78C6-479D-AA55-7F79448DA7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7910" y="2284023"/>
            <a:ext cx="7505700" cy="287655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91A5F39-0DD9-453D-854A-A661EDDE88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5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48"/>
    </mc:Choice>
    <mc:Fallback xmlns="">
      <p:transition spd="slow" advTm="16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FEA70-65FE-44B7-8573-7902C39BE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 vs. Returning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45B384-3585-4B67-9375-7519C562F43E}"/>
              </a:ext>
            </a:extLst>
          </p:cNvPr>
          <p:cNvSpPr/>
          <p:nvPr/>
        </p:nvSpPr>
        <p:spPr>
          <a:xfrm>
            <a:off x="776213" y="2022725"/>
            <a:ext cx="634920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double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a_number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return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a_number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*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</a:p>
          <a:p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doubled = double(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print(doubled)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D3326C-E785-416A-99E6-915E53BE6672}"/>
              </a:ext>
            </a:extLst>
          </p:cNvPr>
          <p:cNvSpPr/>
          <p:nvPr/>
        </p:nvSpPr>
        <p:spPr>
          <a:xfrm>
            <a:off x="6363255" y="2022725"/>
            <a:ext cx="634920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double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a_number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8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a_number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*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</a:p>
          <a:p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doubled = double(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print(doubled)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6AEB4E-AF19-4E79-A40F-35330467E677}"/>
              </a:ext>
            </a:extLst>
          </p:cNvPr>
          <p:cNvCxnSpPr/>
          <p:nvPr/>
        </p:nvCxnSpPr>
        <p:spPr>
          <a:xfrm>
            <a:off x="6080760" y="2022725"/>
            <a:ext cx="15240" cy="396400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64E5352B-79C0-4853-A16D-5CE24230E1C0}"/>
              </a:ext>
            </a:extLst>
          </p:cNvPr>
          <p:cNvSpPr/>
          <p:nvPr/>
        </p:nvSpPr>
        <p:spPr>
          <a:xfrm>
            <a:off x="1427159" y="5331125"/>
            <a:ext cx="2001328" cy="879894"/>
          </a:xfrm>
          <a:prstGeom prst="wedgeRoundRectCallout">
            <a:avLst>
              <a:gd name="adj1" fmla="val -1006"/>
              <a:gd name="adj2" fmla="val -18058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dirty="0"/>
              <a:t>Prints:</a:t>
            </a:r>
          </a:p>
          <a:p>
            <a:r>
              <a:rPr lang="en-US" sz="2800" dirty="0"/>
              <a:t>6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7A9E5D79-E56E-40CD-8D87-0B26598D84D5}"/>
              </a:ext>
            </a:extLst>
          </p:cNvPr>
          <p:cNvSpPr/>
          <p:nvPr/>
        </p:nvSpPr>
        <p:spPr>
          <a:xfrm>
            <a:off x="7068833" y="4830792"/>
            <a:ext cx="2001328" cy="1380227"/>
          </a:xfrm>
          <a:prstGeom prst="wedgeRoundRectCallout">
            <a:avLst>
              <a:gd name="adj1" fmla="val -7040"/>
              <a:gd name="adj2" fmla="val -9857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dirty="0"/>
              <a:t>Prints:</a:t>
            </a:r>
          </a:p>
          <a:p>
            <a:r>
              <a:rPr lang="en-US" sz="2800" dirty="0"/>
              <a:t>6</a:t>
            </a:r>
          </a:p>
          <a:p>
            <a:r>
              <a:rPr lang="en-US" sz="2800" dirty="0"/>
              <a:t>None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4CC1AC0-5CD0-402D-860A-BB12050A99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66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342"/>
    </mc:Choice>
    <mc:Fallback xmlns="">
      <p:transition spd="slow" advTm="45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49BC7-9BF2-43EB-B948-6EF0162C9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Functions</a:t>
            </a:r>
          </a:p>
        </p:txBody>
      </p:sp>
      <p:pic>
        <p:nvPicPr>
          <p:cNvPr id="1026" name="Picture 2" descr="Cardboard box / package by Kliponius">
            <a:extLst>
              <a:ext uri="{FF2B5EF4-FFF2-40B4-BE49-F238E27FC236}">
                <a16:creationId xmlns:a16="http://schemas.microsoft.com/office/drawing/2014/main" id="{8F8609C6-C7B4-40EB-854A-CABFB1E4D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809" y="1965960"/>
            <a:ext cx="3919538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9EF3B7-1839-41B4-A441-167402A64C67}"/>
              </a:ext>
            </a:extLst>
          </p:cNvPr>
          <p:cNvSpPr txBox="1"/>
          <p:nvPr/>
        </p:nvSpPr>
        <p:spPr>
          <a:xfrm>
            <a:off x="4850652" y="3484751"/>
            <a:ext cx="2863970" cy="1323439"/>
          </a:xfrm>
          <a:prstGeom prst="rect">
            <a:avLst/>
          </a:prstGeom>
          <a:noFill/>
          <a:scene3d>
            <a:camera prst="isometricRightUp">
              <a:rot lat="1071253" lon="20998539" rev="577307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Homemade Functions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CA1B0D5-9BB2-44E7-93A3-F35D503125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17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48"/>
    </mc:Choice>
    <mc:Fallback xmlns="">
      <p:transition spd="slow" advTm="11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8EA90-B2CA-4A74-9399-18882526F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Functions?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B254D-F56D-4DA4-8E98-39A8FA7CC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02920" indent="-457200">
              <a:buFont typeface="+mj-lt"/>
              <a:buAutoNum type="arabicPeriod"/>
            </a:pPr>
            <a:r>
              <a:rPr lang="en-US" sz="4400" dirty="0"/>
              <a:t>Code Reuse</a:t>
            </a:r>
          </a:p>
          <a:p>
            <a:pPr marL="502920" indent="-457200">
              <a:buFont typeface="+mj-lt"/>
              <a:buAutoNum type="arabicPeriod"/>
            </a:pPr>
            <a:r>
              <a:rPr lang="en-US" sz="4400" dirty="0"/>
              <a:t>Easier to debug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C2E616E-011A-4C30-ABAF-9437306EAF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4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83"/>
    </mc:Choice>
    <mc:Fallback xmlns="">
      <p:transition spd="slow" advTm="13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17472-413E-4D22-944B-478E137B5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Syntax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E32400-6C67-410A-9627-A017D2C37110}"/>
              </a:ext>
            </a:extLst>
          </p:cNvPr>
          <p:cNvSpPr/>
          <p:nvPr/>
        </p:nvSpPr>
        <p:spPr>
          <a:xfrm>
            <a:off x="1296837" y="3390900"/>
            <a:ext cx="95983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dirty="0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sz="36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parameter1</a:t>
            </a:r>
            <a:r>
              <a:rPr lang="en-US" sz="36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parameter2</a:t>
            </a:r>
            <a:r>
              <a:rPr lang="en-US" sz="36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</a:t>
            </a:r>
            <a:endParaRPr lang="en-US" sz="3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pass</a:t>
            </a:r>
            <a:endParaRPr lang="en-US" sz="3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47FFDF02-0DBA-41AC-B27D-325FFF87E124}"/>
              </a:ext>
            </a:extLst>
          </p:cNvPr>
          <p:cNvSpPr/>
          <p:nvPr/>
        </p:nvSpPr>
        <p:spPr>
          <a:xfrm>
            <a:off x="638355" y="2178098"/>
            <a:ext cx="1604512" cy="1000664"/>
          </a:xfrm>
          <a:prstGeom prst="wedgeRoundRectCallout">
            <a:avLst>
              <a:gd name="adj1" fmla="val 14651"/>
              <a:gd name="adj2" fmla="val 7801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Define keyword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6B27738-85C6-4F93-86C5-8E027DAB7CED}"/>
              </a:ext>
            </a:extLst>
          </p:cNvPr>
          <p:cNvSpPr/>
          <p:nvPr/>
        </p:nvSpPr>
        <p:spPr>
          <a:xfrm>
            <a:off x="2464280" y="2708694"/>
            <a:ext cx="1158814" cy="470068"/>
          </a:xfrm>
          <a:prstGeom prst="wedgeRoundRectCallout">
            <a:avLst>
              <a:gd name="adj1" fmla="val 10681"/>
              <a:gd name="adj2" fmla="val 10715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Name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52C5C412-BC29-49B2-9AFD-CEFE45C6A626}"/>
              </a:ext>
            </a:extLst>
          </p:cNvPr>
          <p:cNvSpPr/>
          <p:nvPr/>
        </p:nvSpPr>
        <p:spPr>
          <a:xfrm>
            <a:off x="2846715" y="2065235"/>
            <a:ext cx="2191109" cy="470068"/>
          </a:xfrm>
          <a:prstGeom prst="wedgeRoundRectCallout">
            <a:avLst>
              <a:gd name="adj1" fmla="val 1748"/>
              <a:gd name="adj2" fmla="val 24295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Parentheses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11D3994E-3E23-4069-B970-26F56924E527}"/>
              </a:ext>
            </a:extLst>
          </p:cNvPr>
          <p:cNvSpPr/>
          <p:nvPr/>
        </p:nvSpPr>
        <p:spPr>
          <a:xfrm>
            <a:off x="9213008" y="1973328"/>
            <a:ext cx="2191109" cy="470068"/>
          </a:xfrm>
          <a:prstGeom prst="wedgeRoundRectCallout">
            <a:avLst>
              <a:gd name="adj1" fmla="val 1748"/>
              <a:gd name="adj2" fmla="val 24295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Colon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A191F5F3-61D2-4657-AD90-423B29797959}"/>
              </a:ext>
            </a:extLst>
          </p:cNvPr>
          <p:cNvSpPr/>
          <p:nvPr/>
        </p:nvSpPr>
        <p:spPr>
          <a:xfrm>
            <a:off x="2865047" y="5068665"/>
            <a:ext cx="1095554" cy="470068"/>
          </a:xfrm>
          <a:prstGeom prst="wedgeRoundRectCallout">
            <a:avLst>
              <a:gd name="adj1" fmla="val -10851"/>
              <a:gd name="adj2" fmla="val -16444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Body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AEF191DD-0CB0-4A85-B01F-F9D96727B538}"/>
              </a:ext>
            </a:extLst>
          </p:cNvPr>
          <p:cNvSpPr/>
          <p:nvPr/>
        </p:nvSpPr>
        <p:spPr>
          <a:xfrm>
            <a:off x="4731588" y="5287021"/>
            <a:ext cx="2728824" cy="940136"/>
          </a:xfrm>
          <a:prstGeom prst="wedgeRoundRectCallout">
            <a:avLst>
              <a:gd name="adj1" fmla="val 22220"/>
              <a:gd name="adj2" fmla="val -17912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Parameters, with comma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1A829F90-D919-488D-A52A-49AD1E4AB13D}"/>
              </a:ext>
            </a:extLst>
          </p:cNvPr>
          <p:cNvSpPr/>
          <p:nvPr/>
        </p:nvSpPr>
        <p:spPr>
          <a:xfrm>
            <a:off x="540768" y="5068665"/>
            <a:ext cx="1938786" cy="470068"/>
          </a:xfrm>
          <a:prstGeom prst="wedgeRoundRectCallout">
            <a:avLst>
              <a:gd name="adj1" fmla="val 22220"/>
              <a:gd name="adj2" fmla="val -17912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Indentation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C7B5E1C-F4DE-4352-99F8-30EEB8D501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95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80"/>
    </mc:Choice>
    <mc:Fallback xmlns="">
      <p:transition spd="slow" advTm="28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67937-41D8-46C0-B362-84D7AAA1E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Body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A8615B-3638-4BC1-AC69-B7011CF8062B}"/>
              </a:ext>
            </a:extLst>
          </p:cNvPr>
          <p:cNvSpPr/>
          <p:nvPr/>
        </p:nvSpPr>
        <p:spPr>
          <a:xfrm>
            <a:off x="943155" y="2627872"/>
            <a:ext cx="566467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a_function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something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body_line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2*3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body_line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body_line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something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body_line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body_line</a:t>
            </a:r>
            <a:endParaRPr lang="en-US" sz="4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E8142CB-5448-4C19-8BD6-B075E4AEBBA9}"/>
              </a:ext>
            </a:extLst>
          </p:cNvPr>
          <p:cNvSpPr/>
          <p:nvPr/>
        </p:nvSpPr>
        <p:spPr>
          <a:xfrm>
            <a:off x="569343" y="5313872"/>
            <a:ext cx="2035834" cy="931653"/>
          </a:xfrm>
          <a:prstGeom prst="wedgeRoundRectCallout">
            <a:avLst>
              <a:gd name="adj1" fmla="val -16204"/>
              <a:gd name="adj2" fmla="val -10615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Indent with 4 spaces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8DB4657-76AC-46D2-8DB6-6B17780AFBA6}"/>
              </a:ext>
            </a:extLst>
          </p:cNvPr>
          <p:cNvCxnSpPr/>
          <p:nvPr/>
        </p:nvCxnSpPr>
        <p:spPr>
          <a:xfrm>
            <a:off x="908649" y="4623761"/>
            <a:ext cx="74762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A7EFB38-0FAC-406F-B04A-635212E4CE49}"/>
              </a:ext>
            </a:extLst>
          </p:cNvPr>
          <p:cNvCxnSpPr/>
          <p:nvPr/>
        </p:nvCxnSpPr>
        <p:spPr>
          <a:xfrm>
            <a:off x="908649" y="4132056"/>
            <a:ext cx="74762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5F2290E-629C-4482-B835-A79F260B7743}"/>
              </a:ext>
            </a:extLst>
          </p:cNvPr>
          <p:cNvCxnSpPr/>
          <p:nvPr/>
        </p:nvCxnSpPr>
        <p:spPr>
          <a:xfrm>
            <a:off x="908649" y="3640350"/>
            <a:ext cx="74762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7AE9DAF-541F-45DA-94AF-06B305A198D1}"/>
              </a:ext>
            </a:extLst>
          </p:cNvPr>
          <p:cNvCxnSpPr/>
          <p:nvPr/>
        </p:nvCxnSpPr>
        <p:spPr>
          <a:xfrm>
            <a:off x="908649" y="3148644"/>
            <a:ext cx="74762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4781FAB-19AE-4367-9E0E-6F9057871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0760" y="2319607"/>
            <a:ext cx="5438775" cy="3219450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0173864-2ECE-45A1-8572-53438B56F8C1}"/>
              </a:ext>
            </a:extLst>
          </p:cNvPr>
          <p:cNvSpPr/>
          <p:nvPr/>
        </p:nvSpPr>
        <p:spPr>
          <a:xfrm>
            <a:off x="5865962" y="2836210"/>
            <a:ext cx="741872" cy="2408251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3C68314-3E15-430E-A1B1-E74231A015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57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47"/>
    </mc:Choice>
    <mc:Fallback xmlns="">
      <p:transition spd="slow" advTm="22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B02E9-5113-4F36-B17B-C1E22E712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568E99-A018-47A4-97DD-5233FA45071F}"/>
              </a:ext>
            </a:extLst>
          </p:cNvPr>
          <p:cNvSpPr/>
          <p:nvPr/>
        </p:nvSpPr>
        <p:spPr>
          <a:xfrm>
            <a:off x="1452112" y="3090091"/>
            <a:ext cx="45173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parameter1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pass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F78DD1-C797-42EC-A784-2816BCE1A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895" y="2925461"/>
            <a:ext cx="4448175" cy="125730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FA56993D-E17F-4028-95DD-F2DB96211403}"/>
              </a:ext>
            </a:extLst>
          </p:cNvPr>
          <p:cNvSpPr/>
          <p:nvPr/>
        </p:nvSpPr>
        <p:spPr>
          <a:xfrm>
            <a:off x="5557424" y="3090091"/>
            <a:ext cx="1046672" cy="77878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EAF073F-F165-4505-914F-6D4BAEDCCEC6}"/>
              </a:ext>
            </a:extLst>
          </p:cNvPr>
          <p:cNvSpPr/>
          <p:nvPr/>
        </p:nvSpPr>
        <p:spPr>
          <a:xfrm>
            <a:off x="2106281" y="4766853"/>
            <a:ext cx="2983303" cy="771305"/>
          </a:xfrm>
          <a:prstGeom prst="wedgeRoundRectCallout">
            <a:avLst>
              <a:gd name="adj1" fmla="val -32499"/>
              <a:gd name="adj2" fmla="val -15945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The "pass" means "do nothing"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E53C7B5-800C-45D3-AE9C-5361F41E6C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00"/>
    </mc:Choice>
    <mc:Fallback xmlns="">
      <p:transition spd="slow" advTm="24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34A74-12FF-4B22-A52E-E037EA36C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Tricky Colons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8B2198-6003-4D8E-85CA-90E6D377BB0E}"/>
              </a:ext>
            </a:extLst>
          </p:cNvPr>
          <p:cNvSpPr/>
          <p:nvPr/>
        </p:nvSpPr>
        <p:spPr>
          <a:xfrm>
            <a:off x="2035671" y="2975401"/>
            <a:ext cx="550381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parameter1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pass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6EBC3C91-7E34-4410-B192-26CAA7FBB684}"/>
              </a:ext>
            </a:extLst>
          </p:cNvPr>
          <p:cNvSpPr/>
          <p:nvPr/>
        </p:nvSpPr>
        <p:spPr>
          <a:xfrm>
            <a:off x="6609270" y="4290755"/>
            <a:ext cx="3000556" cy="919600"/>
          </a:xfrm>
          <a:prstGeom prst="wedgeRoundRectCallout">
            <a:avLst>
              <a:gd name="adj1" fmla="val -32499"/>
              <a:gd name="adj2" fmla="val -13506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Seriously, don't forget the colon.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9AD0E2E-B9A6-47C0-ACBE-E10D02873B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45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67"/>
    </mc:Choice>
    <mc:Fallback xmlns="">
      <p:transition spd="slow" advTm="15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CC7BB-12F7-4CB7-A4F6-848232596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4F718-14EB-43AD-B0F4-DD3890631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sz="4800" dirty="0"/>
              <a:t>1. Names can only have</a:t>
            </a:r>
          </a:p>
          <a:p>
            <a:pPr lvl="2"/>
            <a:r>
              <a:rPr lang="en-US" sz="3300" dirty="0"/>
              <a:t>Letters</a:t>
            </a:r>
          </a:p>
          <a:p>
            <a:pPr lvl="2"/>
            <a:r>
              <a:rPr lang="en-US" sz="3300" dirty="0"/>
              <a:t>Numbers</a:t>
            </a:r>
          </a:p>
          <a:p>
            <a:pPr lvl="2"/>
            <a:r>
              <a:rPr lang="en-US" sz="3300" dirty="0"/>
              <a:t>Underscores (_)</a:t>
            </a:r>
          </a:p>
          <a:p>
            <a:pPr lvl="2"/>
            <a:endParaRPr lang="en-US" sz="3300" dirty="0"/>
          </a:p>
          <a:p>
            <a:pPr marL="45720" indent="0">
              <a:buNone/>
            </a:pPr>
            <a:r>
              <a:rPr lang="en-US" sz="4800" dirty="0"/>
              <a:t>2. Names must begin with</a:t>
            </a:r>
          </a:p>
          <a:p>
            <a:pPr lvl="2"/>
            <a:r>
              <a:rPr lang="en-US" sz="3300" dirty="0"/>
              <a:t> A letter</a:t>
            </a:r>
          </a:p>
          <a:p>
            <a:pPr lvl="2"/>
            <a:r>
              <a:rPr lang="en-US" sz="3300" dirty="0"/>
              <a:t> An underscore (_)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16CFCDC-EC62-4A23-A141-68A6865165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15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10"/>
    </mc:Choice>
    <mc:Fallback xmlns="">
      <p:transition spd="slow" advTm="20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5725F-C028-4748-8E38-4B9BEC143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Your Functions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5976C4-02BC-43A8-9F9C-18A065B4B679}"/>
              </a:ext>
            </a:extLst>
          </p:cNvPr>
          <p:cNvSpPr/>
          <p:nvPr/>
        </p:nvSpPr>
        <p:spPr>
          <a:xfrm>
            <a:off x="1143000" y="2420970"/>
            <a:ext cx="725912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print_name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"Hello"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name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print_name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"Cory"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print_name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"Klaus"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print_name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"Ellie"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1AB97FD-6DC5-408E-9170-2062C42CFC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59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33"/>
    </mc:Choice>
    <mc:Fallback xmlns="">
      <p:transition spd="slow" advTm="10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5158</TotalTime>
  <Words>1029</Words>
  <Application>Microsoft Office PowerPoint</Application>
  <PresentationFormat>Widescreen</PresentationFormat>
  <Paragraphs>147</Paragraphs>
  <Slides>15</Slides>
  <Notes>15</Notes>
  <HiddenSlides>0</HiddenSlides>
  <MMClips>15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Corbel</vt:lpstr>
      <vt:lpstr>Courier New</vt:lpstr>
      <vt:lpstr>Basis</vt:lpstr>
      <vt:lpstr>Defining Functions</vt:lpstr>
      <vt:lpstr>Defining Functions</vt:lpstr>
      <vt:lpstr>Why Functions?</vt:lpstr>
      <vt:lpstr>Definition Syntax</vt:lpstr>
      <vt:lpstr>Function Body</vt:lpstr>
      <vt:lpstr>Pass</vt:lpstr>
      <vt:lpstr>Tricky Colons</vt:lpstr>
      <vt:lpstr>Naming a function</vt:lpstr>
      <vt:lpstr>Calling Your Functions</vt:lpstr>
      <vt:lpstr>Parameters</vt:lpstr>
      <vt:lpstr>Parameters and Values</vt:lpstr>
      <vt:lpstr>Return</vt:lpstr>
      <vt:lpstr>The Effect of Returning</vt:lpstr>
      <vt:lpstr>Returns Go in Functions</vt:lpstr>
      <vt:lpstr>Print vs. Returning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165</cp:revision>
  <dcterms:created xsi:type="dcterms:W3CDTF">2017-06-09T19:25:05Z</dcterms:created>
  <dcterms:modified xsi:type="dcterms:W3CDTF">2017-09-04T23:04:53Z</dcterms:modified>
</cp:coreProperties>
</file>